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6E4677-7650-4B37-A704-BAD17C358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331" y="876892"/>
            <a:ext cx="10415337" cy="1325485"/>
          </a:xfrm>
        </p:spPr>
        <p:txBody>
          <a:bodyPr/>
          <a:lstStyle/>
          <a:p>
            <a:r>
              <a:rPr lang="es-CO" dirty="0"/>
              <a:t>Data </a:t>
            </a:r>
            <a:r>
              <a:rPr lang="es-CO" dirty="0" err="1"/>
              <a:t>analytics</a:t>
            </a:r>
            <a:r>
              <a:rPr lang="es-CO" dirty="0"/>
              <a:t> – </a:t>
            </a:r>
            <a:r>
              <a:rPr lang="es-CO" dirty="0">
                <a:solidFill>
                  <a:srgbClr val="C00000"/>
                </a:solidFill>
              </a:rPr>
              <a:t>proyecto 03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524A91-4D19-4B4F-9CB1-01C1A0ED3F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0122" y="2349561"/>
            <a:ext cx="6400800" cy="1947333"/>
          </a:xfrm>
        </p:spPr>
        <p:txBody>
          <a:bodyPr/>
          <a:lstStyle/>
          <a:p>
            <a:pPr algn="just"/>
            <a:r>
              <a:rPr lang="es-CO" dirty="0"/>
              <a:t>ENACOM TELECOMUNICACIONES</a:t>
            </a:r>
          </a:p>
          <a:p>
            <a:pPr algn="just"/>
            <a:endParaRPr lang="es-CO" dirty="0"/>
          </a:p>
          <a:p>
            <a:pPr algn="just"/>
            <a:r>
              <a:rPr lang="es-MX" sz="1800" b="0" i="0" dirty="0" err="1"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Dashboard</a:t>
            </a:r>
            <a:r>
              <a:rPr lang="es-MX" sz="1800" b="0" i="0" dirty="0">
                <a:solidFill>
                  <a:srgbClr val="252423"/>
                </a:solidFill>
                <a:effectLst/>
                <a:latin typeface="Arial" panose="020B0604020202020204" pitchFamily="34" charset="0"/>
              </a:rPr>
              <a:t> general del comportamiento de los servicios de </a:t>
            </a:r>
            <a:r>
              <a:rPr lang="es-MX" sz="1800" b="0" i="0" dirty="0">
                <a:solidFill>
                  <a:srgbClr val="FFFF00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s-MX" sz="1800" b="0" i="0" dirty="0">
                <a:solidFill>
                  <a:srgbClr val="252423"/>
                </a:solidFill>
                <a:effectLst/>
                <a:latin typeface="Arial" panose="020B0604020202020204" pitchFamily="34" charset="0"/>
              </a:rPr>
              <a:t>nternet, </a:t>
            </a:r>
            <a:r>
              <a:rPr lang="es-MX" sz="1800" b="0" i="0" dirty="0">
                <a:solidFill>
                  <a:srgbClr val="FFC000"/>
                </a:solidFill>
                <a:effectLst/>
                <a:latin typeface="Arial" panose="020B0604020202020204" pitchFamily="34" charset="0"/>
              </a:rPr>
              <a:t>T</a:t>
            </a:r>
            <a:r>
              <a:rPr lang="es-MX" sz="1800" b="0" i="0" dirty="0">
                <a:solidFill>
                  <a:srgbClr val="252423"/>
                </a:solidFill>
                <a:effectLst/>
                <a:latin typeface="Arial" panose="020B0604020202020204" pitchFamily="34" charset="0"/>
              </a:rPr>
              <a:t>elefonía Móvil, </a:t>
            </a:r>
            <a:r>
              <a:rPr lang="es-MX" sz="1800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T</a:t>
            </a:r>
            <a:r>
              <a:rPr lang="es-MX" sz="1800" b="0" i="0" dirty="0">
                <a:solidFill>
                  <a:srgbClr val="252423"/>
                </a:solidFill>
                <a:effectLst/>
                <a:latin typeface="Arial" panose="020B0604020202020204" pitchFamily="34" charset="0"/>
              </a:rPr>
              <a:t>elefonía Fija y </a:t>
            </a:r>
            <a:r>
              <a:rPr lang="es-MX" sz="1800" b="0" i="0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T</a:t>
            </a:r>
            <a:r>
              <a:rPr lang="es-MX" sz="1800" b="0" i="0" dirty="0">
                <a:solidFill>
                  <a:srgbClr val="252423"/>
                </a:solidFill>
                <a:effectLst/>
                <a:latin typeface="Arial" panose="020B0604020202020204" pitchFamily="34" charset="0"/>
              </a:rPr>
              <a:t>elevisión Paga por suscripción y satelital de los últimos años.</a:t>
            </a:r>
            <a:r>
              <a:rPr lang="es-CO" dirty="0"/>
              <a:t>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0347AF6-1A45-4045-92F0-C1E170846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800" y="6144552"/>
            <a:ext cx="1321200" cy="71344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60363C7-5C4C-4A81-95AE-82C0F0869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320800" cy="79248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C9D136D-0F60-4C13-9EB2-739890A8EC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4630" y="3843867"/>
            <a:ext cx="453027" cy="453027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39BD45D1-75D7-42DB-8DE0-83BB33E1D3C7}"/>
              </a:ext>
            </a:extLst>
          </p:cNvPr>
          <p:cNvSpPr txBox="1"/>
          <p:nvPr/>
        </p:nvSpPr>
        <p:spPr>
          <a:xfrm>
            <a:off x="980122" y="4606834"/>
            <a:ext cx="5214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Presentado por</a:t>
            </a:r>
            <a:r>
              <a:rPr lang="es-CO" dirty="0"/>
              <a:t>: Jose Federico Haad Atuesta</a:t>
            </a:r>
          </a:p>
          <a:p>
            <a:r>
              <a:rPr lang="es-CO" dirty="0"/>
              <a:t>Cohorte DTS-05</a:t>
            </a:r>
          </a:p>
        </p:txBody>
      </p:sp>
    </p:spTree>
    <p:extLst>
      <p:ext uri="{BB962C8B-B14F-4D97-AF65-F5344CB8AC3E}">
        <p14:creationId xmlns:p14="http://schemas.microsoft.com/office/powerpoint/2010/main" val="2796698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AB94E808-D3FB-4004-9891-E8893AB95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515" y="5323356"/>
            <a:ext cx="5420496" cy="903274"/>
          </a:xfrm>
        </p:spPr>
        <p:txBody>
          <a:bodyPr>
            <a:normAutofit fontScale="90000"/>
          </a:bodyPr>
          <a:lstStyle/>
          <a:p>
            <a:r>
              <a:rPr lang="es-CO" dirty="0"/>
              <a:t>Herramienta utilizada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2D4557BF-0156-43B7-BFEC-98F3103CB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800" y="6144552"/>
            <a:ext cx="1321200" cy="71344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075D4D2E-65BE-4FC3-AA65-72D6216A4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320800" cy="79248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199A03C7-B026-4E50-B49A-C9C8385AB033}"/>
              </a:ext>
            </a:extLst>
          </p:cNvPr>
          <p:cNvSpPr txBox="1"/>
          <p:nvPr/>
        </p:nvSpPr>
        <p:spPr>
          <a:xfrm>
            <a:off x="2090056" y="4763588"/>
            <a:ext cx="88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POWER BI</a:t>
            </a:r>
            <a:endParaRPr lang="es-CO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D74EC068-40B9-4D2E-93FE-214F5365D8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3451" b="4469"/>
          <a:stretch/>
        </p:blipFill>
        <p:spPr>
          <a:xfrm>
            <a:off x="2117923" y="116228"/>
            <a:ext cx="8854877" cy="4586400"/>
          </a:xfrm>
        </p:spPr>
      </p:pic>
    </p:spTree>
    <p:extLst>
      <p:ext uri="{BB962C8B-B14F-4D97-AF65-F5344CB8AC3E}">
        <p14:creationId xmlns:p14="http://schemas.microsoft.com/office/powerpoint/2010/main" val="25141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335BA6-465F-4503-952F-3170C2689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378" y="159173"/>
            <a:ext cx="5742714" cy="1507067"/>
          </a:xfrm>
        </p:spPr>
        <p:txBody>
          <a:bodyPr/>
          <a:lstStyle/>
          <a:p>
            <a:r>
              <a:rPr lang="es-CO" dirty="0"/>
              <a:t>Tabla de contenido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88DB91-83B0-43FF-9F44-809490B38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3378" y="1509486"/>
            <a:ext cx="7092542" cy="4341708"/>
          </a:xfrm>
        </p:spPr>
        <p:txBody>
          <a:bodyPr>
            <a:normAutofit/>
          </a:bodyPr>
          <a:lstStyle/>
          <a:p>
            <a:r>
              <a:rPr lang="es-CO" sz="2400" dirty="0"/>
              <a:t>Introducción</a:t>
            </a:r>
          </a:p>
          <a:p>
            <a:r>
              <a:rPr lang="es-CO" sz="2400" dirty="0"/>
              <a:t>Contexto </a:t>
            </a:r>
          </a:p>
          <a:p>
            <a:r>
              <a:rPr lang="es-CO" sz="2400" dirty="0"/>
              <a:t>Proceso</a:t>
            </a:r>
          </a:p>
          <a:p>
            <a:r>
              <a:rPr lang="es-CO" sz="2400" dirty="0"/>
              <a:t>Análisis exploratorio de los datos</a:t>
            </a:r>
          </a:p>
          <a:p>
            <a:r>
              <a:rPr lang="es-CO" sz="2400" dirty="0" err="1"/>
              <a:t>Dashboard</a:t>
            </a:r>
            <a:r>
              <a:rPr lang="es-CO" sz="2400" dirty="0"/>
              <a:t> (resultado)</a:t>
            </a:r>
          </a:p>
          <a:p>
            <a:r>
              <a:rPr lang="es-CO" sz="2400" dirty="0"/>
              <a:t>Herramienta utilizada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DBDA017-F4CB-4630-8596-B201216E8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800" y="6144552"/>
            <a:ext cx="1321200" cy="71344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711D89B-1E21-4D32-9584-EFBCEB940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320800" cy="79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308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AB94E808-D3FB-4004-9891-E8893AB95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914400"/>
            <a:ext cx="6019800" cy="1143000"/>
          </a:xfrm>
        </p:spPr>
        <p:txBody>
          <a:bodyPr/>
          <a:lstStyle/>
          <a:p>
            <a:r>
              <a:rPr lang="es-CO" dirty="0"/>
              <a:t>introducción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9EA8CC0-4DA6-4B2F-956B-A5C071FF4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2812" y="2394858"/>
            <a:ext cx="6021388" cy="3091542"/>
          </a:xfrm>
        </p:spPr>
        <p:txBody>
          <a:bodyPr>
            <a:normAutofit lnSpcReduction="10000"/>
          </a:bodyPr>
          <a:lstStyle/>
          <a:p>
            <a:pPr algn="just"/>
            <a:r>
              <a:rPr lang="es-MX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 </a:t>
            </a:r>
            <a:r>
              <a:rPr lang="es-MX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DATA SCIENCE</a:t>
            </a:r>
            <a:r>
              <a:rPr lang="es-MX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el componente de Data </a:t>
            </a:r>
            <a:r>
              <a:rPr lang="es-MX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Analytics</a:t>
            </a:r>
            <a:r>
              <a:rPr lang="es-MX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la información extraída conforma un conjunto de datos en bruto que a través de la transformación y la aplicación de procedimientos, métricas, indicadores, planeación de objetivos claros y de preguntas se toman decisiones con el fin de mejorar la productividad en cualquier área. Hoy en día </a:t>
            </a:r>
            <a:r>
              <a:rPr lang="es-MX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Business </a:t>
            </a:r>
            <a:r>
              <a:rPr lang="es-MX" b="0" dirty="0" err="1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Inteligence</a:t>
            </a:r>
            <a:r>
              <a:rPr lang="es-MX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MX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es la expresión que involucra una etapa importante de visualización de los datos que deseamos observar e interpretar los resultados.</a:t>
            </a:r>
          </a:p>
        </p:txBody>
      </p:sp>
      <p:pic>
        <p:nvPicPr>
          <p:cNvPr id="1026" name="Picture 2" descr="Imágenes de Datos | Vectores, fotos de stock y PSD gratuitos">
            <a:extLst>
              <a:ext uri="{FF2B5EF4-FFF2-40B4-BE49-F238E27FC236}">
                <a16:creationId xmlns:a16="http://schemas.microsoft.com/office/drawing/2014/main" id="{A99C9450-811F-4081-80EE-9ED891EE02CA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5" r="1411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2D4557BF-0156-43B7-BFEC-98F3103CB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0800" y="6144552"/>
            <a:ext cx="1321200" cy="71344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075D4D2E-65BE-4FC3-AA65-72D6216A4E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"/>
            <a:ext cx="1320800" cy="79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498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AB94E808-D3FB-4004-9891-E8893AB95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914400"/>
            <a:ext cx="6019800" cy="1143000"/>
          </a:xfrm>
        </p:spPr>
        <p:txBody>
          <a:bodyPr/>
          <a:lstStyle/>
          <a:p>
            <a:r>
              <a:rPr lang="es-CO" dirty="0"/>
              <a:t>contexto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9EA8CC0-4DA6-4B2F-956B-A5C071FF4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2812" y="2394858"/>
            <a:ext cx="6021388" cy="3091542"/>
          </a:xfrm>
        </p:spPr>
        <p:txBody>
          <a:bodyPr>
            <a:normAutofit lnSpcReduction="10000"/>
          </a:bodyPr>
          <a:lstStyle/>
          <a:p>
            <a:pPr algn="just"/>
            <a:r>
              <a:rPr lang="es-MX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 la practica de </a:t>
            </a:r>
            <a:r>
              <a:rPr lang="es-MX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DATA ANALYTICS</a:t>
            </a:r>
            <a:r>
              <a:rPr lang="es-MX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la extracción y análisis de los datos, así como </a:t>
            </a:r>
            <a:r>
              <a:rPr lang="es-MX" dirty="0">
                <a:solidFill>
                  <a:schemeClr val="bg1"/>
                </a:solidFill>
                <a:latin typeface="Consolas" panose="020B0609020204030204" pitchFamily="49" charset="0"/>
              </a:rPr>
              <a:t>el contexto o enfoque de la información nos muestra el significado de lo que podemos realizar con ello. A primera vista solo son datos que pueden o no tener un sentido, pero en la medida en que profundicemos y nos preguntamos </a:t>
            </a:r>
            <a:r>
              <a:rPr lang="es-MX" dirty="0">
                <a:solidFill>
                  <a:srgbClr val="FFFF00"/>
                </a:solidFill>
                <a:latin typeface="Consolas" panose="020B0609020204030204" pitchFamily="49" charset="0"/>
              </a:rPr>
              <a:t>hasta donde </a:t>
            </a:r>
            <a:r>
              <a:rPr lang="es-MX" dirty="0">
                <a:solidFill>
                  <a:schemeClr val="bg1"/>
                </a:solidFill>
                <a:latin typeface="Consolas" panose="020B0609020204030204" pitchFamily="49" charset="0"/>
              </a:rPr>
              <a:t>queremos llegar?, que </a:t>
            </a:r>
            <a:r>
              <a:rPr lang="es-MX" dirty="0">
                <a:solidFill>
                  <a:srgbClr val="FFFF00"/>
                </a:solidFill>
                <a:latin typeface="Consolas" panose="020B0609020204030204" pitchFamily="49" charset="0"/>
              </a:rPr>
              <a:t>deseo mostrar?</a:t>
            </a:r>
            <a:r>
              <a:rPr lang="es-MX" dirty="0">
                <a:solidFill>
                  <a:schemeClr val="bg1"/>
                </a:solidFill>
                <a:latin typeface="Consolas" panose="020B0609020204030204" pitchFamily="49" charset="0"/>
              </a:rPr>
              <a:t>, quien es </a:t>
            </a:r>
            <a:r>
              <a:rPr lang="es-MX" dirty="0">
                <a:solidFill>
                  <a:srgbClr val="FFFF00"/>
                </a:solidFill>
                <a:latin typeface="Consolas" panose="020B0609020204030204" pitchFamily="49" charset="0"/>
              </a:rPr>
              <a:t>mi audiencia</a:t>
            </a:r>
            <a:r>
              <a:rPr lang="es-MX" dirty="0">
                <a:solidFill>
                  <a:schemeClr val="bg1"/>
                </a:solidFill>
                <a:latin typeface="Consolas" panose="020B0609020204030204" pitchFamily="49" charset="0"/>
              </a:rPr>
              <a:t>?, cuales son los </a:t>
            </a:r>
            <a:r>
              <a:rPr lang="es-MX" dirty="0">
                <a:solidFill>
                  <a:srgbClr val="FFFF00"/>
                </a:solidFill>
                <a:latin typeface="Consolas" panose="020B0609020204030204" pitchFamily="49" charset="0"/>
              </a:rPr>
              <a:t>datos relevantes</a:t>
            </a:r>
            <a:r>
              <a:rPr lang="es-MX" dirty="0">
                <a:solidFill>
                  <a:schemeClr val="bg1"/>
                </a:solidFill>
                <a:latin typeface="Consolas" panose="020B0609020204030204" pitchFamily="49" charset="0"/>
              </a:rPr>
              <a:t>?, cual es la </a:t>
            </a:r>
            <a:r>
              <a:rPr lang="es-MX" dirty="0">
                <a:solidFill>
                  <a:srgbClr val="FFFF00"/>
                </a:solidFill>
                <a:latin typeface="Consolas" panose="020B0609020204030204" pitchFamily="49" charset="0"/>
              </a:rPr>
              <a:t>necesidad</a:t>
            </a:r>
            <a:r>
              <a:rPr lang="es-MX" dirty="0">
                <a:solidFill>
                  <a:schemeClr val="bg1"/>
                </a:solidFill>
                <a:latin typeface="Consolas" panose="020B0609020204030204" pitchFamily="49" charset="0"/>
              </a:rPr>
              <a:t> de análisis?, es ahí, en donde los datos cobran vida.</a:t>
            </a:r>
            <a:endParaRPr lang="es-MX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2D4557BF-0156-43B7-BFEC-98F3103CB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800" y="6144552"/>
            <a:ext cx="1321200" cy="71344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075D4D2E-65BE-4FC3-AA65-72D6216A4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320800" cy="792480"/>
          </a:xfrm>
          <a:prstGeom prst="rect">
            <a:avLst/>
          </a:prstGeom>
        </p:spPr>
      </p:pic>
      <p:pic>
        <p:nvPicPr>
          <p:cNvPr id="2052" name="Picture 4" descr="LA FISICA EN UN CONTEXTO TECNOLOGICO.">
            <a:extLst>
              <a:ext uri="{FF2B5EF4-FFF2-40B4-BE49-F238E27FC236}">
                <a16:creationId xmlns:a16="http://schemas.microsoft.com/office/drawing/2014/main" id="{CD074344-51F4-4009-B99D-8FA350F9C99D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99" r="29099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1107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AB94E808-D3FB-4004-9891-E8893AB95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914400"/>
            <a:ext cx="6019800" cy="1143000"/>
          </a:xfrm>
        </p:spPr>
        <p:txBody>
          <a:bodyPr/>
          <a:lstStyle/>
          <a:p>
            <a:r>
              <a:rPr lang="es-CO" dirty="0"/>
              <a:t>proceso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9EA8CC0-4DA6-4B2F-956B-A5C071FF4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2812" y="2394858"/>
            <a:ext cx="6021388" cy="3091542"/>
          </a:xfrm>
        </p:spPr>
        <p:txBody>
          <a:bodyPr>
            <a:normAutofit lnSpcReduction="10000"/>
          </a:bodyPr>
          <a:lstStyle/>
          <a:p>
            <a:pPr algn="just"/>
            <a:r>
              <a:rPr lang="es-MX" b="0" i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“Cuando tu practica se convierte en </a:t>
            </a:r>
            <a:r>
              <a:rPr lang="es-MX" b="0" i="1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una realidad”</a:t>
            </a:r>
            <a:r>
              <a:rPr lang="es-MX" dirty="0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</a:p>
          <a:p>
            <a:pPr algn="just"/>
            <a:r>
              <a:rPr lang="es-MX" dirty="0">
                <a:solidFill>
                  <a:schemeClr val="bg1"/>
                </a:solidFill>
                <a:latin typeface="Consolas" panose="020B0609020204030204" pitchFamily="49" charset="0"/>
              </a:rPr>
              <a:t>Los datos de </a:t>
            </a:r>
            <a:r>
              <a:rPr lang="es-MX" dirty="0" err="1">
                <a:solidFill>
                  <a:schemeClr val="bg1"/>
                </a:solidFill>
                <a:latin typeface="Consolas" panose="020B0609020204030204" pitchFamily="49" charset="0"/>
              </a:rPr>
              <a:t>Enacom</a:t>
            </a:r>
            <a:r>
              <a:rPr lang="es-MX" dirty="0">
                <a:solidFill>
                  <a:schemeClr val="bg1"/>
                </a:solidFill>
                <a:latin typeface="Consolas" panose="020B0609020204030204" pitchFamily="49" charset="0"/>
              </a:rPr>
              <a:t> Telecomunicaciones de Argentina en sus datos abiertos como ejemplo se utilizaran para realizar una lectura de lo que se pueden hacer con ellos. </a:t>
            </a:r>
          </a:p>
          <a:p>
            <a:pPr algn="just"/>
            <a:r>
              <a:rPr lang="es-MX" dirty="0">
                <a:solidFill>
                  <a:schemeClr val="bg1"/>
                </a:solidFill>
                <a:latin typeface="Consolas" panose="020B0609020204030204" pitchFamily="49" charset="0"/>
              </a:rPr>
              <a:t>Es así, como se comienza con un análisis exploratorio de los datos y la utilización de lo mas relevante y que historia </a:t>
            </a:r>
            <a:r>
              <a:rPr lang="es-MX" dirty="0">
                <a:solidFill>
                  <a:srgbClr val="FFFF00"/>
                </a:solidFill>
                <a:latin typeface="Consolas" panose="020B0609020204030204" pitchFamily="49" charset="0"/>
              </a:rPr>
              <a:t>podremos contar</a:t>
            </a:r>
            <a:r>
              <a:rPr lang="es-MX" dirty="0">
                <a:solidFill>
                  <a:schemeClr val="bg1"/>
                </a:solidFill>
                <a:latin typeface="Consolas" panose="020B0609020204030204" pitchFamily="49" charset="0"/>
              </a:rPr>
              <a:t>? </a:t>
            </a:r>
            <a:endParaRPr lang="es-MX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2D4557BF-0156-43B7-BFEC-98F3103CB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800" y="6144552"/>
            <a:ext cx="1321200" cy="71344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075D4D2E-65BE-4FC3-AA65-72D6216A4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320800" cy="792480"/>
          </a:xfrm>
          <a:prstGeom prst="rect">
            <a:avLst/>
          </a:prstGeom>
        </p:spPr>
      </p:pic>
      <p:pic>
        <p:nvPicPr>
          <p:cNvPr id="3074" name="Picture 2" descr="EL PROCESO TECNOLÓGICO Y SUS FASES ~ TECNOLOGÍA SÉPTIMO CASD">
            <a:extLst>
              <a:ext uri="{FF2B5EF4-FFF2-40B4-BE49-F238E27FC236}">
                <a16:creationId xmlns:a16="http://schemas.microsoft.com/office/drawing/2014/main" id="{E2ED4FE2-0B78-401F-B3BD-6ABACA95096A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77" r="1997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520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AB94E808-D3FB-4004-9891-E8893AB95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399" y="914400"/>
            <a:ext cx="7136675" cy="713448"/>
          </a:xfrm>
        </p:spPr>
        <p:txBody>
          <a:bodyPr/>
          <a:lstStyle/>
          <a:p>
            <a:r>
              <a:rPr lang="es-CO" dirty="0"/>
              <a:t>Análisis exploratorio de los datos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9EA8CC0-4DA6-4B2F-956B-A5C071FF4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4399" y="1902824"/>
            <a:ext cx="6807337" cy="4040776"/>
          </a:xfrm>
        </p:spPr>
        <p:txBody>
          <a:bodyPr>
            <a:noAutofit/>
          </a:bodyPr>
          <a:lstStyle/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En el análisis preliminar de los </a:t>
            </a:r>
            <a:r>
              <a:rPr lang="es-CO" dirty="0" err="1">
                <a:solidFill>
                  <a:schemeClr val="bg1"/>
                </a:solidFill>
                <a:latin typeface="Consolas" panose="020B0609020204030204" pitchFamily="49" charset="0"/>
              </a:rPr>
              <a:t>dataset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 de ENACOM es entender el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contexto de los datos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Identificar cuales son los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datos relevantes 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con el cual queremos trabajar.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Definir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objetivos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 claros de lo que deseamos mostrar en el </a:t>
            </a:r>
            <a:r>
              <a:rPr lang="es-CO" dirty="0" err="1">
                <a:solidFill>
                  <a:schemeClr val="bg1"/>
                </a:solidFill>
                <a:latin typeface="Consolas" panose="020B0609020204030204" pitchFamily="49" charset="0"/>
              </a:rPr>
              <a:t>dashboard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Pensar en lo que la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audiencia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 quiere ver.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Organizar,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revisar los datos 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y el estado en el que se encuentran.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Crear un mockup o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borrador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 de </a:t>
            </a:r>
            <a:r>
              <a:rPr lang="es-CO" dirty="0" err="1">
                <a:solidFill>
                  <a:schemeClr val="bg1"/>
                </a:solidFill>
                <a:latin typeface="Consolas" panose="020B0609020204030204" pitchFamily="49" charset="0"/>
              </a:rPr>
              <a:t>dashboard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 para tener una idea clara de los objetivos propuestos.</a:t>
            </a:r>
            <a:endParaRPr lang="es-MX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2D4557BF-0156-43B7-BFEC-98F3103CB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800" y="6144552"/>
            <a:ext cx="1321200" cy="71344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075D4D2E-65BE-4FC3-AA65-72D6216A4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320800" cy="792480"/>
          </a:xfrm>
          <a:prstGeom prst="rect">
            <a:avLst/>
          </a:prstGeom>
        </p:spPr>
      </p:pic>
      <p:pic>
        <p:nvPicPr>
          <p:cNvPr id="4098" name="Picture 2" descr="Curso Preprocesamiento y análisis exploratorio de datos - Ingeniería UAI">
            <a:extLst>
              <a:ext uri="{FF2B5EF4-FFF2-40B4-BE49-F238E27FC236}">
                <a16:creationId xmlns:a16="http://schemas.microsoft.com/office/drawing/2014/main" id="{B72D831B-0C6B-408C-B7D3-4F696214198A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6" r="3093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1153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AB94E808-D3FB-4004-9891-E8893AB95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399" y="809898"/>
            <a:ext cx="7136675" cy="713448"/>
          </a:xfrm>
        </p:spPr>
        <p:txBody>
          <a:bodyPr/>
          <a:lstStyle/>
          <a:p>
            <a:r>
              <a:rPr lang="es-CO" dirty="0"/>
              <a:t>Análisis exploratorio de los datos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9EA8CC0-4DA6-4B2F-956B-A5C071FF4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4399" y="1785913"/>
            <a:ext cx="6807337" cy="4358639"/>
          </a:xfrm>
        </p:spPr>
        <p:txBody>
          <a:bodyPr>
            <a:noAutofit/>
          </a:bodyPr>
          <a:lstStyle/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 err="1">
                <a:solidFill>
                  <a:schemeClr val="bg1"/>
                </a:solidFill>
                <a:latin typeface="Consolas" panose="020B0609020204030204" pitchFamily="49" charset="0"/>
              </a:rPr>
              <a:t>Enacom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 telecomunicaciones tiene diferentes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áreas de servicio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, tales como: Acceso a internet, telefonía móvil, telefonía fija, TV paga o por suscripción, etc.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El </a:t>
            </a:r>
            <a:r>
              <a:rPr lang="es-CO" dirty="0" err="1">
                <a:solidFill>
                  <a:schemeClr val="bg1"/>
                </a:solidFill>
                <a:latin typeface="Consolas" panose="020B0609020204030204" pitchFamily="49" charset="0"/>
              </a:rPr>
              <a:t>dashboard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 se enfocara en las áreas nombradas anteriormente.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Se realizara un enfoque desde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lo general 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hasta lo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mas especifico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Se observaran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datos generales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 de cada área como conjunto.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Luego cada área se desglosa en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datos específicos </a:t>
            </a: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de relevancia.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es-CO" dirty="0">
                <a:solidFill>
                  <a:schemeClr val="bg1"/>
                </a:solidFill>
                <a:latin typeface="Consolas" panose="020B0609020204030204" pitchFamily="49" charset="0"/>
              </a:rPr>
              <a:t>Donde se concluirá con datos </a:t>
            </a:r>
            <a:r>
              <a:rPr lang="es-CO" dirty="0">
                <a:solidFill>
                  <a:srgbClr val="FFFF00"/>
                </a:solidFill>
                <a:latin typeface="Consolas" panose="020B0609020204030204" pitchFamily="49" charset="0"/>
              </a:rPr>
              <a:t>de interés. 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es-CO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2D4557BF-0156-43B7-BFEC-98F3103CB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800" y="6144552"/>
            <a:ext cx="1321200" cy="71344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075D4D2E-65BE-4FC3-AA65-72D6216A4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320800" cy="792480"/>
          </a:xfrm>
          <a:prstGeom prst="rect">
            <a:avLst/>
          </a:prstGeom>
        </p:spPr>
      </p:pic>
      <p:pic>
        <p:nvPicPr>
          <p:cNvPr id="5122" name="Picture 2" descr="Libro Vivo de Ciencia de Datos">
            <a:extLst>
              <a:ext uri="{FF2B5EF4-FFF2-40B4-BE49-F238E27FC236}">
                <a16:creationId xmlns:a16="http://schemas.microsoft.com/office/drawing/2014/main" id="{1633A0BE-9AFC-4005-865F-C9485542D157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28" r="3002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788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AB94E808-D3FB-4004-9891-E8893AB95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516" y="5323356"/>
            <a:ext cx="3373982" cy="903274"/>
          </a:xfrm>
        </p:spPr>
        <p:txBody>
          <a:bodyPr/>
          <a:lstStyle/>
          <a:p>
            <a:r>
              <a:rPr lang="es-CO" dirty="0" err="1"/>
              <a:t>dashboard</a:t>
            </a:r>
            <a:endParaRPr lang="es-CO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1B5E3AEB-08A6-49BB-8DB3-00F5FAB650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217" b="4264"/>
          <a:stretch/>
        </p:blipFill>
        <p:spPr>
          <a:xfrm>
            <a:off x="2159726" y="116137"/>
            <a:ext cx="8813074" cy="4586491"/>
          </a:xfr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2D4557BF-0156-43B7-BFEC-98F3103CB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0800" y="6144552"/>
            <a:ext cx="1321200" cy="71344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075D4D2E-65BE-4FC3-AA65-72D6216A4E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1"/>
            <a:ext cx="1320800" cy="79248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199A03C7-B026-4E50-B49A-C9C8385AB033}"/>
              </a:ext>
            </a:extLst>
          </p:cNvPr>
          <p:cNvSpPr txBox="1"/>
          <p:nvPr/>
        </p:nvSpPr>
        <p:spPr>
          <a:xfrm>
            <a:off x="2090056" y="4702628"/>
            <a:ext cx="88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Datos generales</a:t>
            </a:r>
            <a:r>
              <a:rPr lang="es-CO" dirty="0"/>
              <a:t> de relevancia que muestra una visión y despierta el interés.</a:t>
            </a:r>
          </a:p>
        </p:txBody>
      </p:sp>
    </p:spTree>
    <p:extLst>
      <p:ext uri="{BB962C8B-B14F-4D97-AF65-F5344CB8AC3E}">
        <p14:creationId xmlns:p14="http://schemas.microsoft.com/office/powerpoint/2010/main" val="414281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AB94E808-D3FB-4004-9891-E8893AB95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516" y="5323356"/>
            <a:ext cx="3373982" cy="903274"/>
          </a:xfrm>
        </p:spPr>
        <p:txBody>
          <a:bodyPr/>
          <a:lstStyle/>
          <a:p>
            <a:r>
              <a:rPr lang="es-CO" dirty="0" err="1"/>
              <a:t>dashboard</a:t>
            </a:r>
            <a:endParaRPr lang="es-CO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2D4557BF-0156-43B7-BFEC-98F3103CB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0800" y="6144552"/>
            <a:ext cx="1321200" cy="713448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075D4D2E-65BE-4FC3-AA65-72D6216A4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320800" cy="79248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199A03C7-B026-4E50-B49A-C9C8385AB033}"/>
              </a:ext>
            </a:extLst>
          </p:cNvPr>
          <p:cNvSpPr txBox="1"/>
          <p:nvPr/>
        </p:nvSpPr>
        <p:spPr>
          <a:xfrm>
            <a:off x="2090056" y="4730391"/>
            <a:ext cx="88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Datos específicos </a:t>
            </a:r>
            <a:r>
              <a:rPr lang="es-CO" dirty="0"/>
              <a:t>de relevancia que detallan un comportamiento.</a:t>
            </a: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89647FD8-68A4-4513-82D6-69B57F8651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3224" b="6393"/>
          <a:stretch/>
        </p:blipFill>
        <p:spPr>
          <a:xfrm>
            <a:off x="2090056" y="143991"/>
            <a:ext cx="9021266" cy="4586400"/>
          </a:xfrm>
        </p:spPr>
      </p:pic>
    </p:spTree>
    <p:extLst>
      <p:ext uri="{BB962C8B-B14F-4D97-AF65-F5344CB8AC3E}">
        <p14:creationId xmlns:p14="http://schemas.microsoft.com/office/powerpoint/2010/main" val="3503536863"/>
      </p:ext>
    </p:extLst>
  </p:cSld>
  <p:clrMapOvr>
    <a:masterClrMapping/>
  </p:clrMapOvr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108</TotalTime>
  <Words>504</Words>
  <Application>Microsoft Office PowerPoint</Application>
  <PresentationFormat>Panorámica</PresentationFormat>
  <Paragraphs>41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Century Gothic</vt:lpstr>
      <vt:lpstr>Consolas</vt:lpstr>
      <vt:lpstr>Wingdings</vt:lpstr>
      <vt:lpstr>Wingdings 3</vt:lpstr>
      <vt:lpstr>Sector</vt:lpstr>
      <vt:lpstr>Data analytics – proyecto 03 </vt:lpstr>
      <vt:lpstr>Tabla de contenido</vt:lpstr>
      <vt:lpstr>introducción</vt:lpstr>
      <vt:lpstr>contexto</vt:lpstr>
      <vt:lpstr>proceso</vt:lpstr>
      <vt:lpstr>Análisis exploratorio de los datos</vt:lpstr>
      <vt:lpstr>Análisis exploratorio de los datos</vt:lpstr>
      <vt:lpstr>dashboard</vt:lpstr>
      <vt:lpstr>dashboard</vt:lpstr>
      <vt:lpstr>Herramienta utilizada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– proyecto 03</dc:title>
  <dc:creator>Federico Haad</dc:creator>
  <cp:lastModifiedBy>Federico Haad</cp:lastModifiedBy>
  <cp:revision>36</cp:revision>
  <dcterms:created xsi:type="dcterms:W3CDTF">2023-01-05T05:16:09Z</dcterms:created>
  <dcterms:modified xsi:type="dcterms:W3CDTF">2023-01-05T07:04:18Z</dcterms:modified>
</cp:coreProperties>
</file>

<file path=docProps/thumbnail.jpeg>
</file>